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8" r:id="rId2"/>
    <p:sldId id="276" r:id="rId3"/>
    <p:sldId id="262" r:id="rId4"/>
    <p:sldId id="267" r:id="rId5"/>
    <p:sldId id="271" r:id="rId6"/>
    <p:sldId id="269" r:id="rId7"/>
    <p:sldId id="279" r:id="rId8"/>
    <p:sldId id="280" r:id="rId9"/>
    <p:sldId id="256" r:id="rId10"/>
    <p:sldId id="260" r:id="rId11"/>
    <p:sldId id="277" r:id="rId12"/>
    <p:sldId id="278" r:id="rId13"/>
    <p:sldId id="259" r:id="rId14"/>
    <p:sldId id="258" r:id="rId15"/>
    <p:sldId id="263" r:id="rId16"/>
    <p:sldId id="264" r:id="rId17"/>
    <p:sldId id="265" r:id="rId18"/>
    <p:sldId id="266" r:id="rId19"/>
    <p:sldId id="272" r:id="rId20"/>
    <p:sldId id="273" r:id="rId21"/>
    <p:sldId id="274" r:id="rId22"/>
    <p:sldId id="275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0" d="100"/>
          <a:sy n="30" d="100"/>
        </p:scale>
        <p:origin x="-2526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13C8A-F043-47AA-91CF-C1752747C812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6B5C3-FCD8-4809-932D-18F2F3637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1ECC7-9C22-4933-8CB6-6BD1DD7B4E0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6B5C3-FCD8-4809-932D-18F2F36378B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0F7-A208-4960-8A28-A6529A2CCED0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0F7-A208-4960-8A28-A6529A2CCED0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0F7-A208-4960-8A28-A6529A2CCED0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0F7-A208-4960-8A28-A6529A2CCED0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0F7-A208-4960-8A28-A6529A2CCED0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0F7-A208-4960-8A28-A6529A2CCED0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0F7-A208-4960-8A28-A6529A2CCED0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0F7-A208-4960-8A28-A6529A2CCED0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0F7-A208-4960-8A28-A6529A2CCED0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0F7-A208-4960-8A28-A6529A2CCED0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0F7-A208-4960-8A28-A6529A2CCED0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010F7-A208-4960-8A28-A6529A2CCED0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0px-HypotrochoidOutThreeFifth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324" y="1316420"/>
            <a:ext cx="1978516" cy="1978516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3124200" y="1066800"/>
            <a:ext cx="2826178" cy="2778276"/>
          </a:xfrm>
          <a:prstGeom prst="donut">
            <a:avLst>
              <a:gd name="adj" fmla="val 14948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21480000">
            <a:off x="2917696" y="894973"/>
            <a:ext cx="3276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Tora.gif"/>
          <p:cNvPicPr>
            <a:picLocks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>
            <a:off x="0" y="0"/>
            <a:ext cx="9144000" cy="89941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0" y="0"/>
            <a:ext cx="9144000" cy="2286000"/>
          </a:xfrm>
          <a:custGeom>
            <a:avLst/>
            <a:gdLst>
              <a:gd name="connsiteX0" fmla="*/ 0 w 9144000"/>
              <a:gd name="connsiteY0" fmla="*/ 0 h 2286000"/>
              <a:gd name="connsiteX1" fmla="*/ 9144000 w 9144000"/>
              <a:gd name="connsiteY1" fmla="*/ 0 h 2286000"/>
              <a:gd name="connsiteX2" fmla="*/ 9144000 w 9144000"/>
              <a:gd name="connsiteY2" fmla="*/ 1227221 h 2286000"/>
              <a:gd name="connsiteX3" fmla="*/ 0 w 9144000"/>
              <a:gd name="connsiteY3" fmla="*/ 2286000 h 2286000"/>
              <a:gd name="connsiteX4" fmla="*/ 0 w 9144000"/>
              <a:gd name="connsiteY4" fmla="*/ 0 h 2286000"/>
              <a:gd name="connsiteX0" fmla="*/ 0 w 9144000"/>
              <a:gd name="connsiteY0" fmla="*/ 0 h 2286000"/>
              <a:gd name="connsiteX1" fmla="*/ 9144000 w 9144000"/>
              <a:gd name="connsiteY1" fmla="*/ 0 h 2286000"/>
              <a:gd name="connsiteX2" fmla="*/ 9144000 w 9144000"/>
              <a:gd name="connsiteY2" fmla="*/ 1227221 h 2286000"/>
              <a:gd name="connsiteX3" fmla="*/ 0 w 9144000"/>
              <a:gd name="connsiteY3" fmla="*/ 2286000 h 2286000"/>
              <a:gd name="connsiteX4" fmla="*/ 0 w 9144000"/>
              <a:gd name="connsiteY4" fmla="*/ 0 h 2286000"/>
              <a:gd name="connsiteX0" fmla="*/ 0 w 9144000"/>
              <a:gd name="connsiteY0" fmla="*/ 0 h 2286000"/>
              <a:gd name="connsiteX1" fmla="*/ 9144000 w 9144000"/>
              <a:gd name="connsiteY1" fmla="*/ 0 h 2286000"/>
              <a:gd name="connsiteX2" fmla="*/ 9144000 w 9144000"/>
              <a:gd name="connsiteY2" fmla="*/ 1227221 h 2286000"/>
              <a:gd name="connsiteX3" fmla="*/ 0 w 9144000"/>
              <a:gd name="connsiteY3" fmla="*/ 2286000 h 2286000"/>
              <a:gd name="connsiteX4" fmla="*/ 0 w 9144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86000">
                <a:moveTo>
                  <a:pt x="0" y="0"/>
                </a:moveTo>
                <a:lnTo>
                  <a:pt x="9144000" y="0"/>
                </a:lnTo>
                <a:lnTo>
                  <a:pt x="9144000" y="1227221"/>
                </a:lnTo>
                <a:cubicBezTo>
                  <a:pt x="5366084" y="970547"/>
                  <a:pt x="3031958" y="894348"/>
                  <a:pt x="0" y="22860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  <a:alpha val="5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 smtClean="0">
                <a:solidFill>
                  <a:srgbClr val="FF0000"/>
                </a:solidFill>
              </a:rPr>
              <a:t>স্বাগতম</a:t>
            </a:r>
            <a:endParaRPr lang="en-US" sz="199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10800000">
            <a:off x="0" y="5619750"/>
            <a:ext cx="9144000" cy="1238250"/>
          </a:xfrm>
          <a:custGeom>
            <a:avLst/>
            <a:gdLst>
              <a:gd name="connsiteX0" fmla="*/ 0 w 9144000"/>
              <a:gd name="connsiteY0" fmla="*/ 0 h 2286000"/>
              <a:gd name="connsiteX1" fmla="*/ 9144000 w 9144000"/>
              <a:gd name="connsiteY1" fmla="*/ 0 h 2286000"/>
              <a:gd name="connsiteX2" fmla="*/ 9144000 w 9144000"/>
              <a:gd name="connsiteY2" fmla="*/ 1227221 h 2286000"/>
              <a:gd name="connsiteX3" fmla="*/ 0 w 9144000"/>
              <a:gd name="connsiteY3" fmla="*/ 2286000 h 2286000"/>
              <a:gd name="connsiteX4" fmla="*/ 0 w 9144000"/>
              <a:gd name="connsiteY4" fmla="*/ 0 h 2286000"/>
              <a:gd name="connsiteX0" fmla="*/ 0 w 9144000"/>
              <a:gd name="connsiteY0" fmla="*/ 0 h 2286000"/>
              <a:gd name="connsiteX1" fmla="*/ 9144000 w 9144000"/>
              <a:gd name="connsiteY1" fmla="*/ 0 h 2286000"/>
              <a:gd name="connsiteX2" fmla="*/ 9144000 w 9144000"/>
              <a:gd name="connsiteY2" fmla="*/ 1227221 h 2286000"/>
              <a:gd name="connsiteX3" fmla="*/ 0 w 9144000"/>
              <a:gd name="connsiteY3" fmla="*/ 2286000 h 2286000"/>
              <a:gd name="connsiteX4" fmla="*/ 0 w 9144000"/>
              <a:gd name="connsiteY4" fmla="*/ 0 h 2286000"/>
              <a:gd name="connsiteX0" fmla="*/ 0 w 9144000"/>
              <a:gd name="connsiteY0" fmla="*/ 0 h 2286000"/>
              <a:gd name="connsiteX1" fmla="*/ 9144000 w 9144000"/>
              <a:gd name="connsiteY1" fmla="*/ 0 h 2286000"/>
              <a:gd name="connsiteX2" fmla="*/ 9144000 w 9144000"/>
              <a:gd name="connsiteY2" fmla="*/ 1227221 h 2286000"/>
              <a:gd name="connsiteX3" fmla="*/ 0 w 9144000"/>
              <a:gd name="connsiteY3" fmla="*/ 2286000 h 2286000"/>
              <a:gd name="connsiteX4" fmla="*/ 0 w 9144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86000">
                <a:moveTo>
                  <a:pt x="0" y="0"/>
                </a:moveTo>
                <a:lnTo>
                  <a:pt x="9144000" y="0"/>
                </a:lnTo>
                <a:lnTo>
                  <a:pt x="9144000" y="1227221"/>
                </a:lnTo>
                <a:cubicBezTo>
                  <a:pt x="5366084" y="970547"/>
                  <a:pt x="3031958" y="894348"/>
                  <a:pt x="0" y="22860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lcsnap-2013-05-06-14h45m35s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72" y="1219200"/>
            <a:ext cx="7315200" cy="41148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20982" y="3754582"/>
            <a:ext cx="405993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p Arrow 6"/>
          <p:cNvSpPr/>
          <p:nvPr/>
        </p:nvSpPr>
        <p:spPr>
          <a:xfrm>
            <a:off x="3429000" y="3810000"/>
            <a:ext cx="228600" cy="68580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0" y="4495800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পরিধি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641764" y="3276600"/>
            <a:ext cx="12954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p Arrow 10"/>
          <p:cNvSpPr/>
          <p:nvPr/>
        </p:nvSpPr>
        <p:spPr>
          <a:xfrm flipV="1">
            <a:off x="2133600" y="2590800"/>
            <a:ext cx="228600" cy="68580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38746" y="1929825"/>
            <a:ext cx="149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(2r)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47370" y="1555753"/>
            <a:ext cx="990600" cy="965773"/>
            <a:chOff x="4343400" y="4121728"/>
            <a:chExt cx="990600" cy="965773"/>
          </a:xfrm>
        </p:grpSpPr>
        <p:sp>
          <p:nvSpPr>
            <p:cNvPr id="13" name="TextBox 12"/>
            <p:cNvSpPr txBox="1"/>
            <p:nvPr/>
          </p:nvSpPr>
          <p:spPr>
            <a:xfrm>
              <a:off x="4343400" y="4121728"/>
              <a:ext cx="9509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পরিধি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95800" y="4502726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2r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343400" y="4572000"/>
              <a:ext cx="990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376238" y="1950607"/>
            <a:ext cx="201168" cy="98570"/>
            <a:chOff x="5791200" y="6019800"/>
            <a:chExt cx="304800" cy="9857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60198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91200" y="6116782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57800" y="1752600"/>
            <a:ext cx="2686497" cy="612485"/>
            <a:chOff x="4191000" y="5347854"/>
            <a:chExt cx="2686497" cy="612485"/>
          </a:xfrm>
        </p:grpSpPr>
        <p:sp>
          <p:nvSpPr>
            <p:cNvPr id="24" name="TextBox 23"/>
            <p:cNvSpPr txBox="1"/>
            <p:nvPr/>
          </p:nvSpPr>
          <p:spPr>
            <a:xfrm>
              <a:off x="4191000" y="5375564"/>
              <a:ext cx="14077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পরিধি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02926" y="5347854"/>
              <a:ext cx="7745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r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700868" y="5583382"/>
              <a:ext cx="201168" cy="98570"/>
              <a:chOff x="5791200" y="6019800"/>
              <a:chExt cx="304800" cy="9857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5791200" y="6019800"/>
                <a:ext cx="3048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791200" y="6116782"/>
                <a:ext cx="3048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/>
          <p:cNvSpPr txBox="1"/>
          <p:nvPr/>
        </p:nvSpPr>
        <p:spPr>
          <a:xfrm>
            <a:off x="4667460" y="1625025"/>
            <a:ext cx="437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endParaRPr lang="en-US" sz="3600" dirty="0"/>
          </a:p>
        </p:txBody>
      </p:sp>
      <p:sp>
        <p:nvSpPr>
          <p:cNvPr id="23" name="Freeform 22"/>
          <p:cNvSpPr/>
          <p:nvPr/>
        </p:nvSpPr>
        <p:spPr>
          <a:xfrm>
            <a:off x="0" y="5207000"/>
            <a:ext cx="9144000" cy="2108200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1981200"/>
              <a:gd name="connsiteX1" fmla="*/ 9144000 w 9144000"/>
              <a:gd name="connsiteY1" fmla="*/ 990600 h 1981200"/>
              <a:gd name="connsiteX2" fmla="*/ 9144000 w 9144000"/>
              <a:gd name="connsiteY2" fmla="*/ 1981200 h 1981200"/>
              <a:gd name="connsiteX3" fmla="*/ 0 w 9144000"/>
              <a:gd name="connsiteY3" fmla="*/ 1981200 h 1981200"/>
              <a:gd name="connsiteX4" fmla="*/ 0 w 9144000"/>
              <a:gd name="connsiteY4" fmla="*/ 0 h 19812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108200"/>
              <a:gd name="connsiteX1" fmla="*/ 9144000 w 9144000"/>
              <a:gd name="connsiteY1" fmla="*/ 685800 h 2108200"/>
              <a:gd name="connsiteX2" fmla="*/ 9144000 w 9144000"/>
              <a:gd name="connsiteY2" fmla="*/ 1676400 h 2108200"/>
              <a:gd name="connsiteX3" fmla="*/ 0 w 9144000"/>
              <a:gd name="connsiteY3" fmla="*/ 1676400 h 2108200"/>
              <a:gd name="connsiteX4" fmla="*/ 0 w 91440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108200">
                <a:moveTo>
                  <a:pt x="0" y="0"/>
                </a:moveTo>
                <a:cubicBezTo>
                  <a:pt x="1885950" y="673100"/>
                  <a:pt x="2914650" y="2108200"/>
                  <a:pt x="9144000" y="685800"/>
                </a:cubicBezTo>
                <a:lnTo>
                  <a:pt x="91440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11" grpId="0" animBg="1"/>
      <p:bldP spid="11" grpId="1" animBg="1"/>
      <p:bldP spid="12" grpId="0"/>
      <p:bldP spid="12" grpId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066801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বৃত্তের</a:t>
            </a:r>
            <a:r>
              <a:rPr lang="en-US" sz="7200" dirty="0" smtClean="0"/>
              <a:t>  </a:t>
            </a:r>
            <a:r>
              <a:rPr lang="en-US" sz="7200" dirty="0" err="1" smtClean="0"/>
              <a:t>ব্যাস</a:t>
            </a:r>
            <a:r>
              <a:rPr lang="en-US" sz="7200" dirty="0" smtClean="0"/>
              <a:t>=2r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বৃত্তের</a:t>
            </a:r>
            <a:r>
              <a:rPr lang="en-US" sz="6600" dirty="0" smtClean="0"/>
              <a:t> </a:t>
            </a:r>
            <a:r>
              <a:rPr lang="en-US" sz="6600" dirty="0" err="1" smtClean="0"/>
              <a:t>পরিধি</a:t>
            </a:r>
            <a:r>
              <a:rPr lang="en-US" sz="6600" dirty="0" smtClean="0"/>
              <a:t>=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981200"/>
            <a:ext cx="36181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7200" dirty="0" smtClean="0">
                <a:latin typeface="Arial" pitchFamily="34" charset="0"/>
                <a:cs typeface="Arial" pitchFamily="34" charset="0"/>
                <a:sym typeface="Symbol"/>
              </a:rPr>
              <a:t>r</a:t>
            </a:r>
            <a:endParaRPr lang="en-US" sz="48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en-US" sz="7200" dirty="0" smtClean="0">
                <a:latin typeface="Arial" pitchFamily="34" charset="0"/>
                <a:cs typeface="Arial" pitchFamily="34" charset="0"/>
                <a:sym typeface="Symbol"/>
              </a:rPr>
              <a:t>2r </a:t>
            </a:r>
          </a:p>
          <a:p>
            <a:endParaRPr lang="en-US" sz="36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800600" y="4038600"/>
            <a:ext cx="3733800" cy="201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/>
              <a:t>ব্যাস</a:t>
            </a:r>
            <a:r>
              <a:rPr lang="en-US" sz="6000" dirty="0" smtClean="0"/>
              <a:t>*</a:t>
            </a:r>
            <a:r>
              <a:rPr lang="en-US" sz="6000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endParaRPr lang="en-US" sz="6000" dirty="0" smtClean="0"/>
          </a:p>
          <a:p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বৃত্তের</a:t>
            </a:r>
            <a:r>
              <a:rPr lang="en-US" sz="8000" dirty="0" smtClean="0"/>
              <a:t>  </a:t>
            </a:r>
            <a:r>
              <a:rPr lang="en-US" sz="8000" dirty="0" err="1" smtClean="0"/>
              <a:t>ব্যাস</a:t>
            </a:r>
            <a:r>
              <a:rPr lang="en-US" sz="8000" dirty="0" smtClean="0"/>
              <a:t>=2r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295400"/>
            <a:ext cx="7315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r=r</a:t>
            </a:r>
          </a:p>
          <a:p>
            <a:r>
              <a:rPr lang="en-US" sz="7200" dirty="0" smtClean="0"/>
              <a:t>  =2r/2</a:t>
            </a:r>
          </a:p>
          <a:p>
            <a:r>
              <a:rPr lang="en-US" sz="7200" dirty="0" smtClean="0"/>
              <a:t>   =</a:t>
            </a:r>
            <a:r>
              <a:rPr lang="en-US" sz="7200" dirty="0" err="1" smtClean="0"/>
              <a:t>ব্যাস</a:t>
            </a:r>
            <a:r>
              <a:rPr lang="en-US" sz="7200" dirty="0" smtClean="0"/>
              <a:t>/2</a:t>
            </a:r>
          </a:p>
          <a:p>
            <a:r>
              <a:rPr lang="en-US" sz="7200" dirty="0" err="1" smtClean="0"/>
              <a:t>ব্যাসার্ধ</a:t>
            </a:r>
            <a:r>
              <a:rPr lang="en-US" sz="7200" dirty="0" smtClean="0"/>
              <a:t>= </a:t>
            </a:r>
            <a:r>
              <a:rPr lang="en-US" sz="7200" dirty="0" err="1" smtClean="0"/>
              <a:t>ব্যাস</a:t>
            </a:r>
            <a:r>
              <a:rPr lang="en-US" sz="7200" dirty="0" smtClean="0"/>
              <a:t>/2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rcl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8" y="1523998"/>
            <a:ext cx="7315200" cy="4114802"/>
          </a:xfrm>
          <a:prstGeom prst="rect">
            <a:avLst/>
          </a:prstGeom>
        </p:spPr>
      </p:pic>
      <p:pic>
        <p:nvPicPr>
          <p:cNvPr id="3" name="Picture 2" descr="vlcsnap-2013-04-29-09h17m04s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82" y="1537854"/>
            <a:ext cx="73152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457200"/>
            <a:ext cx="5811206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বৃত্তক্ষেত্রের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038600"/>
            <a:ext cx="299953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বৃত্তটিকে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207000"/>
            <a:ext cx="9144000" cy="2108200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1981200"/>
              <a:gd name="connsiteX1" fmla="*/ 9144000 w 9144000"/>
              <a:gd name="connsiteY1" fmla="*/ 990600 h 1981200"/>
              <a:gd name="connsiteX2" fmla="*/ 9144000 w 9144000"/>
              <a:gd name="connsiteY2" fmla="*/ 1981200 h 1981200"/>
              <a:gd name="connsiteX3" fmla="*/ 0 w 9144000"/>
              <a:gd name="connsiteY3" fmla="*/ 1981200 h 1981200"/>
              <a:gd name="connsiteX4" fmla="*/ 0 w 9144000"/>
              <a:gd name="connsiteY4" fmla="*/ 0 h 19812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108200"/>
              <a:gd name="connsiteX1" fmla="*/ 9144000 w 9144000"/>
              <a:gd name="connsiteY1" fmla="*/ 685800 h 2108200"/>
              <a:gd name="connsiteX2" fmla="*/ 9144000 w 9144000"/>
              <a:gd name="connsiteY2" fmla="*/ 1676400 h 2108200"/>
              <a:gd name="connsiteX3" fmla="*/ 0 w 9144000"/>
              <a:gd name="connsiteY3" fmla="*/ 1676400 h 2108200"/>
              <a:gd name="connsiteX4" fmla="*/ 0 w 91440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108200">
                <a:moveTo>
                  <a:pt x="0" y="0"/>
                </a:moveTo>
                <a:cubicBezTo>
                  <a:pt x="1885950" y="673100"/>
                  <a:pt x="2914650" y="2108200"/>
                  <a:pt x="9144000" y="685800"/>
                </a:cubicBezTo>
                <a:lnTo>
                  <a:pt x="91440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lcsnap-2013-04-29-09h17m04s2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2" y="1524000"/>
            <a:ext cx="7315200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11782" y="4343400"/>
            <a:ext cx="3962400" cy="129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35582" y="2722418"/>
            <a:ext cx="37338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5823" y="609600"/>
            <a:ext cx="825097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বৃত্তটিকে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5207000"/>
            <a:ext cx="9144000" cy="2108200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1981200"/>
              <a:gd name="connsiteX1" fmla="*/ 9144000 w 9144000"/>
              <a:gd name="connsiteY1" fmla="*/ 990600 h 1981200"/>
              <a:gd name="connsiteX2" fmla="*/ 9144000 w 9144000"/>
              <a:gd name="connsiteY2" fmla="*/ 1981200 h 1981200"/>
              <a:gd name="connsiteX3" fmla="*/ 0 w 9144000"/>
              <a:gd name="connsiteY3" fmla="*/ 1981200 h 1981200"/>
              <a:gd name="connsiteX4" fmla="*/ 0 w 9144000"/>
              <a:gd name="connsiteY4" fmla="*/ 0 h 19812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108200"/>
              <a:gd name="connsiteX1" fmla="*/ 9144000 w 9144000"/>
              <a:gd name="connsiteY1" fmla="*/ 685800 h 2108200"/>
              <a:gd name="connsiteX2" fmla="*/ 9144000 w 9144000"/>
              <a:gd name="connsiteY2" fmla="*/ 1676400 h 2108200"/>
              <a:gd name="connsiteX3" fmla="*/ 0 w 9144000"/>
              <a:gd name="connsiteY3" fmla="*/ 1676400 h 2108200"/>
              <a:gd name="connsiteX4" fmla="*/ 0 w 91440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108200">
                <a:moveTo>
                  <a:pt x="0" y="0"/>
                </a:moveTo>
                <a:cubicBezTo>
                  <a:pt x="1885950" y="673100"/>
                  <a:pt x="2914650" y="2108200"/>
                  <a:pt x="9144000" y="685800"/>
                </a:cubicBezTo>
                <a:lnTo>
                  <a:pt x="91440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6" y="1517074"/>
            <a:ext cx="7315196" cy="4114800"/>
          </a:xfrm>
          <a:prstGeom prst="rect">
            <a:avLst/>
          </a:prstGeom>
        </p:spPr>
      </p:pic>
      <p:pic>
        <p:nvPicPr>
          <p:cNvPr id="8" name="Picture 7" descr="vlcsnap-2013-05-29-23h08m42s19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18" y="1510144"/>
            <a:ext cx="73152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0740" y="482025"/>
            <a:ext cx="650049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বৃত্তটিকে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5207000"/>
            <a:ext cx="9144000" cy="2108200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1981200"/>
              <a:gd name="connsiteX1" fmla="*/ 9144000 w 9144000"/>
              <a:gd name="connsiteY1" fmla="*/ 990600 h 1981200"/>
              <a:gd name="connsiteX2" fmla="*/ 9144000 w 9144000"/>
              <a:gd name="connsiteY2" fmla="*/ 1981200 h 1981200"/>
              <a:gd name="connsiteX3" fmla="*/ 0 w 9144000"/>
              <a:gd name="connsiteY3" fmla="*/ 1981200 h 1981200"/>
              <a:gd name="connsiteX4" fmla="*/ 0 w 9144000"/>
              <a:gd name="connsiteY4" fmla="*/ 0 h 19812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108200"/>
              <a:gd name="connsiteX1" fmla="*/ 9144000 w 9144000"/>
              <a:gd name="connsiteY1" fmla="*/ 685800 h 2108200"/>
              <a:gd name="connsiteX2" fmla="*/ 9144000 w 9144000"/>
              <a:gd name="connsiteY2" fmla="*/ 1676400 h 2108200"/>
              <a:gd name="connsiteX3" fmla="*/ 0 w 9144000"/>
              <a:gd name="connsiteY3" fmla="*/ 1676400 h 2108200"/>
              <a:gd name="connsiteX4" fmla="*/ 0 w 91440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108200">
                <a:moveTo>
                  <a:pt x="0" y="0"/>
                </a:moveTo>
                <a:cubicBezTo>
                  <a:pt x="1885950" y="673100"/>
                  <a:pt x="2914650" y="2108200"/>
                  <a:pt x="9144000" y="685800"/>
                </a:cubicBezTo>
                <a:lnTo>
                  <a:pt x="91440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lcsnap-2013-05-29-23h08m42s19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8" y="1510144"/>
            <a:ext cx="73152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82025"/>
            <a:ext cx="868699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বৃত্তটিকে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5207000"/>
            <a:ext cx="9144000" cy="2108200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1981200"/>
              <a:gd name="connsiteX1" fmla="*/ 9144000 w 9144000"/>
              <a:gd name="connsiteY1" fmla="*/ 990600 h 1981200"/>
              <a:gd name="connsiteX2" fmla="*/ 9144000 w 9144000"/>
              <a:gd name="connsiteY2" fmla="*/ 1981200 h 1981200"/>
              <a:gd name="connsiteX3" fmla="*/ 0 w 9144000"/>
              <a:gd name="connsiteY3" fmla="*/ 1981200 h 1981200"/>
              <a:gd name="connsiteX4" fmla="*/ 0 w 9144000"/>
              <a:gd name="connsiteY4" fmla="*/ 0 h 19812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108200"/>
              <a:gd name="connsiteX1" fmla="*/ 9144000 w 9144000"/>
              <a:gd name="connsiteY1" fmla="*/ 685800 h 2108200"/>
              <a:gd name="connsiteX2" fmla="*/ 9144000 w 9144000"/>
              <a:gd name="connsiteY2" fmla="*/ 1676400 h 2108200"/>
              <a:gd name="connsiteX3" fmla="*/ 0 w 9144000"/>
              <a:gd name="connsiteY3" fmla="*/ 1676400 h 2108200"/>
              <a:gd name="connsiteX4" fmla="*/ 0 w 91440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108200">
                <a:moveTo>
                  <a:pt x="0" y="0"/>
                </a:moveTo>
                <a:cubicBezTo>
                  <a:pt x="1885950" y="673100"/>
                  <a:pt x="2914650" y="2108200"/>
                  <a:pt x="9144000" y="685800"/>
                </a:cubicBezTo>
                <a:lnTo>
                  <a:pt x="91440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rcle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18" y="1503216"/>
            <a:ext cx="7315200" cy="4114802"/>
          </a:xfrm>
          <a:prstGeom prst="rect">
            <a:avLst/>
          </a:prstGeom>
        </p:spPr>
      </p:pic>
      <p:pic>
        <p:nvPicPr>
          <p:cNvPr id="4" name="Picture 3" descr="vlcsnap-2013-05-29-23h09m22s8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17" y="1455493"/>
            <a:ext cx="7315201" cy="4224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526" y="482025"/>
            <a:ext cx="881042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বৃত্তটিকে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207000"/>
            <a:ext cx="9144000" cy="2108200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1981200"/>
              <a:gd name="connsiteX1" fmla="*/ 9144000 w 9144000"/>
              <a:gd name="connsiteY1" fmla="*/ 990600 h 1981200"/>
              <a:gd name="connsiteX2" fmla="*/ 9144000 w 9144000"/>
              <a:gd name="connsiteY2" fmla="*/ 1981200 h 1981200"/>
              <a:gd name="connsiteX3" fmla="*/ 0 w 9144000"/>
              <a:gd name="connsiteY3" fmla="*/ 1981200 h 1981200"/>
              <a:gd name="connsiteX4" fmla="*/ 0 w 9144000"/>
              <a:gd name="connsiteY4" fmla="*/ 0 h 19812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108200"/>
              <a:gd name="connsiteX1" fmla="*/ 9144000 w 9144000"/>
              <a:gd name="connsiteY1" fmla="*/ 685800 h 2108200"/>
              <a:gd name="connsiteX2" fmla="*/ 9144000 w 9144000"/>
              <a:gd name="connsiteY2" fmla="*/ 1676400 h 2108200"/>
              <a:gd name="connsiteX3" fmla="*/ 0 w 9144000"/>
              <a:gd name="connsiteY3" fmla="*/ 1676400 h 2108200"/>
              <a:gd name="connsiteX4" fmla="*/ 0 w 91440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108200">
                <a:moveTo>
                  <a:pt x="0" y="0"/>
                </a:moveTo>
                <a:cubicBezTo>
                  <a:pt x="1885950" y="673100"/>
                  <a:pt x="2914650" y="2108200"/>
                  <a:pt x="9144000" y="685800"/>
                </a:cubicBezTo>
                <a:lnTo>
                  <a:pt x="91440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lcsnap-2013-05-29-23h09m22s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7" y="1455493"/>
            <a:ext cx="7315201" cy="4224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9915" y="218182"/>
            <a:ext cx="5319085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বৃত্তটিকে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বৃত্তটি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89412" y="1772444"/>
            <a:ext cx="1588" cy="2350738"/>
            <a:chOff x="3579812" y="1772444"/>
            <a:chExt cx="1588" cy="2350738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2995390" y="2356866"/>
              <a:ext cx="117043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2995390" y="3537172"/>
              <a:ext cx="1170432" cy="1588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4191000" y="1776350"/>
            <a:ext cx="3803904" cy="1161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5207000"/>
            <a:ext cx="9144000" cy="2108200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1981200"/>
              <a:gd name="connsiteX1" fmla="*/ 9144000 w 9144000"/>
              <a:gd name="connsiteY1" fmla="*/ 990600 h 1981200"/>
              <a:gd name="connsiteX2" fmla="*/ 9144000 w 9144000"/>
              <a:gd name="connsiteY2" fmla="*/ 1981200 h 1981200"/>
              <a:gd name="connsiteX3" fmla="*/ 0 w 9144000"/>
              <a:gd name="connsiteY3" fmla="*/ 1981200 h 1981200"/>
              <a:gd name="connsiteX4" fmla="*/ 0 w 9144000"/>
              <a:gd name="connsiteY4" fmla="*/ 0 h 19812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108200"/>
              <a:gd name="connsiteX1" fmla="*/ 9144000 w 9144000"/>
              <a:gd name="connsiteY1" fmla="*/ 685800 h 2108200"/>
              <a:gd name="connsiteX2" fmla="*/ 9144000 w 9144000"/>
              <a:gd name="connsiteY2" fmla="*/ 1676400 h 2108200"/>
              <a:gd name="connsiteX3" fmla="*/ 0 w 9144000"/>
              <a:gd name="connsiteY3" fmla="*/ 1676400 h 2108200"/>
              <a:gd name="connsiteX4" fmla="*/ 0 w 91440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108200">
                <a:moveTo>
                  <a:pt x="0" y="0"/>
                </a:moveTo>
                <a:cubicBezTo>
                  <a:pt x="1885950" y="673100"/>
                  <a:pt x="2914650" y="2108200"/>
                  <a:pt x="9144000" y="685800"/>
                </a:cubicBezTo>
                <a:lnTo>
                  <a:pt x="91440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029326" y="1371600"/>
            <a:ext cx="152400" cy="1524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54653" y="4495800"/>
            <a:ext cx="631294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347 C -0.00451 -0.01366 0.00017 -0.00324 -0.01337 -0.01412 C -0.025 -0.02338 -0.03073 -0.03009 -0.03976 -0.04213 L -0.22917 -0.04583 " pathEditMode="relative" rAng="0" ptsTypes="ff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695 C 0.01215 0.00833 0.02482 0.01088 0.0368 0.01435 C 0.04219 0.01597 0.04757 0.01806 0.0526 0.02083 C 0.05555 0.02107 0.06042 0.02292 0.06042 0.02315 C 0.06719 0.03102 0.07413 0.03264 0.08194 0.03843 C 0.08403 0.04537 0.08489 0.05301 0.08819 0.05903 C 0.0934 0.06945 0.09948 0.07986 0.10243 0.09236 C 0.10538 0.10579 0.10486 0.12083 0.1092 0.13357 C 0.11111 0.13773 0.11476 0.13982 0.11753 0.14306 C 0.12083 0.17384 0.12691 0.19815 0.11042 0.22292 C 0.10486 0.25857 0.09844 0.28079 0.07986 0.3081 C 0.07656 0.31227 0.07153 0.31065 0.06736 0.31227 C 0.06337 0.31829 0.05885 0.32408 0.05486 0.33009 C 0.0533 0.33264 0.05243 0.33727 0.05 0.3375 C 0.03837 0.34074 0.02812 0.3456 0.01684 0.35046 C 0.0125 0.34954 0.00781 0.34977 0.00347 0.34792 C 0.00069 0.34676 -0.00434 0.34144 -0.00434 0.34167 " pathEditMode="relative" rAng="-186010" ptsTypes="ffffffffffffffffA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52 0.04445 L 0.64219 0.04445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  <p:bldP spid="11" grpId="0" animBg="1"/>
      <p:bldP spid="11" grpId="1" animBg="1"/>
      <p:bldP spid="11" grpId="2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0" y="5207000"/>
            <a:ext cx="9144000" cy="2108200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1981200"/>
              <a:gd name="connsiteX1" fmla="*/ 9144000 w 9144000"/>
              <a:gd name="connsiteY1" fmla="*/ 990600 h 1981200"/>
              <a:gd name="connsiteX2" fmla="*/ 9144000 w 9144000"/>
              <a:gd name="connsiteY2" fmla="*/ 1981200 h 1981200"/>
              <a:gd name="connsiteX3" fmla="*/ 0 w 9144000"/>
              <a:gd name="connsiteY3" fmla="*/ 1981200 h 1981200"/>
              <a:gd name="connsiteX4" fmla="*/ 0 w 9144000"/>
              <a:gd name="connsiteY4" fmla="*/ 0 h 19812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108200"/>
              <a:gd name="connsiteX1" fmla="*/ 9144000 w 9144000"/>
              <a:gd name="connsiteY1" fmla="*/ 685800 h 2108200"/>
              <a:gd name="connsiteX2" fmla="*/ 9144000 w 9144000"/>
              <a:gd name="connsiteY2" fmla="*/ 1676400 h 2108200"/>
              <a:gd name="connsiteX3" fmla="*/ 0 w 9144000"/>
              <a:gd name="connsiteY3" fmla="*/ 1676400 h 2108200"/>
              <a:gd name="connsiteX4" fmla="*/ 0 w 91440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108200">
                <a:moveTo>
                  <a:pt x="0" y="0"/>
                </a:moveTo>
                <a:cubicBezTo>
                  <a:pt x="1885950" y="673100"/>
                  <a:pt x="2914650" y="2108200"/>
                  <a:pt x="9144000" y="685800"/>
                </a:cubicBezTo>
                <a:lnTo>
                  <a:pt x="91440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ircle b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295400"/>
            <a:ext cx="7315200" cy="4191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66937" y="1596189"/>
            <a:ext cx="3803904" cy="1161288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576915" y="2184622"/>
            <a:ext cx="1170432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280889" y="685800"/>
            <a:ext cx="2224163" cy="633663"/>
            <a:chOff x="2280889" y="685800"/>
            <a:chExt cx="2224163" cy="633663"/>
          </a:xfrm>
        </p:grpSpPr>
        <p:sp>
          <p:nvSpPr>
            <p:cNvPr id="12" name="TextBox 11"/>
            <p:cNvSpPr txBox="1"/>
            <p:nvPr/>
          </p:nvSpPr>
          <p:spPr>
            <a:xfrm>
              <a:off x="2481741" y="685800"/>
              <a:ext cx="20233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বৃত্তের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ক্ষেত্রফল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2169146" y="974008"/>
              <a:ext cx="457198" cy="23371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495800" y="685800"/>
            <a:ext cx="3451586" cy="890337"/>
            <a:chOff x="4495800" y="685800"/>
            <a:chExt cx="3451586" cy="890337"/>
          </a:xfrm>
        </p:grpSpPr>
        <p:sp>
          <p:nvSpPr>
            <p:cNvPr id="13" name="TextBox 12"/>
            <p:cNvSpPr txBox="1"/>
            <p:nvPr/>
          </p:nvSpPr>
          <p:spPr>
            <a:xfrm>
              <a:off x="4495800" y="685800"/>
              <a:ext cx="34515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=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আয়তক্ষেত্রটির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ক্ষেত্রফল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 flipV="1">
              <a:off x="5938906" y="1346743"/>
              <a:ext cx="457200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914400" y="3733800"/>
            <a:ext cx="2980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বৃত্তক্ষেত্রের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ক্ষেত্রফল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0126" y="3733800"/>
            <a:ext cx="776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দৈর্ঘ্য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5726" y="3706488"/>
            <a:ext cx="612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প্রস্থ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9126" y="373380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16299" y="4223085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3499" y="4223085"/>
            <a:ext cx="1560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ব্যাসার্ধ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(r)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97499" y="422308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602299" y="4094748"/>
            <a:ext cx="950901" cy="965775"/>
            <a:chOff x="5943600" y="5486400"/>
            <a:chExt cx="950901" cy="965775"/>
          </a:xfrm>
        </p:grpSpPr>
        <p:sp>
          <p:nvSpPr>
            <p:cNvPr id="22" name="TextBox 21"/>
            <p:cNvSpPr txBox="1"/>
            <p:nvPr/>
          </p:nvSpPr>
          <p:spPr>
            <a:xfrm>
              <a:off x="5943600" y="5486400"/>
              <a:ext cx="9509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u="sng" dirty="0" err="1" smtClean="0">
                  <a:latin typeface="NikoshBAN" pitchFamily="2" charset="0"/>
                  <a:cs typeface="NikoshBAN" pitchFamily="2" charset="0"/>
                  <a:sym typeface="Symbol"/>
                </a:rPr>
                <a:t>পরিধি</a:t>
              </a:r>
              <a:endParaRPr lang="en-US" sz="3200" u="sng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48400" y="5867400"/>
              <a:ext cx="3690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  <a:sym typeface="Symbol"/>
                </a:rPr>
                <a:t>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77000" y="4063425"/>
            <a:ext cx="1756611" cy="965775"/>
            <a:chOff x="6549189" y="4038600"/>
            <a:chExt cx="1756611" cy="965775"/>
          </a:xfrm>
        </p:grpSpPr>
        <p:sp>
          <p:nvSpPr>
            <p:cNvPr id="34" name="TextBox 33"/>
            <p:cNvSpPr txBox="1"/>
            <p:nvPr/>
          </p:nvSpPr>
          <p:spPr>
            <a:xfrm>
              <a:off x="6549189" y="4219074"/>
              <a:ext cx="10903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  <a:sym typeface="Symbol"/>
                </a:rPr>
                <a:t>= r ×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7503977" y="4038600"/>
              <a:ext cx="801823" cy="965775"/>
              <a:chOff x="5943600" y="5486400"/>
              <a:chExt cx="801823" cy="965775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5943600" y="5486400"/>
                <a:ext cx="8018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u="sng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২r</a:t>
                </a:r>
                <a:endParaRPr lang="en-US" sz="3200" u="sng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248400" y="5867400"/>
                <a:ext cx="3690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২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7040595" y="4901625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= r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  <a:sym typeface="Symbol"/>
              </a:rPr>
              <a:t>2</a:t>
            </a:r>
            <a:endParaRPr lang="en-US" sz="3200" baseline="30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-0.01372 -0.2648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1.48148E-6 L -0.2276 -0.0407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2 -0.26482 L -0.18872 -0.2685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02743 -0.153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  <p:bldP spid="16" grpId="1"/>
      <p:bldP spid="18" grpId="0"/>
      <p:bldP spid="18" grpId="1"/>
      <p:bldP spid="18" grpId="2"/>
      <p:bldP spid="19" grpId="0"/>
      <p:bldP spid="20" grpId="0"/>
      <p:bldP spid="21" grpId="0"/>
      <p:bldP spid="26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9100" y="1843881"/>
            <a:ext cx="83058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মোঃ ম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জিবুর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সহকারী শিক্ষক (গণিত)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বড়শালঘর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ইউ,এম,এ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উচ্চ বিদ্যালয়,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দেবিদ্বার,কুমিল্লা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endParaRPr lang="en-US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0" y="5207000"/>
            <a:ext cx="9144000" cy="2108200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1981200"/>
              <a:gd name="connsiteX1" fmla="*/ 9144000 w 9144000"/>
              <a:gd name="connsiteY1" fmla="*/ 990600 h 1981200"/>
              <a:gd name="connsiteX2" fmla="*/ 9144000 w 9144000"/>
              <a:gd name="connsiteY2" fmla="*/ 1981200 h 1981200"/>
              <a:gd name="connsiteX3" fmla="*/ 0 w 9144000"/>
              <a:gd name="connsiteY3" fmla="*/ 1981200 h 1981200"/>
              <a:gd name="connsiteX4" fmla="*/ 0 w 9144000"/>
              <a:gd name="connsiteY4" fmla="*/ 0 h 19812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108200"/>
              <a:gd name="connsiteX1" fmla="*/ 9144000 w 9144000"/>
              <a:gd name="connsiteY1" fmla="*/ 685800 h 2108200"/>
              <a:gd name="connsiteX2" fmla="*/ 9144000 w 9144000"/>
              <a:gd name="connsiteY2" fmla="*/ 1676400 h 2108200"/>
              <a:gd name="connsiteX3" fmla="*/ 0 w 9144000"/>
              <a:gd name="connsiteY3" fmla="*/ 1676400 h 2108200"/>
              <a:gd name="connsiteX4" fmla="*/ 0 w 91440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108200">
                <a:moveTo>
                  <a:pt x="0" y="0"/>
                </a:moveTo>
                <a:cubicBezTo>
                  <a:pt x="1885950" y="673100"/>
                  <a:pt x="2914650" y="2108200"/>
                  <a:pt x="9144000" y="685800"/>
                </a:cubicBezTo>
                <a:lnTo>
                  <a:pt x="91440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228600"/>
            <a:ext cx="9144000" cy="1371600"/>
          </a:xfrm>
          <a:prstGeom prst="rect">
            <a:avLst/>
          </a:prstGeom>
          <a:gradFill flip="none" rotWithShape="1">
            <a:gsLst>
              <a:gs pos="20000">
                <a:schemeClr val="bg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13"/>
          <p:cNvGrpSpPr/>
          <p:nvPr/>
        </p:nvGrpSpPr>
        <p:grpSpPr>
          <a:xfrm>
            <a:off x="2667000" y="228600"/>
            <a:ext cx="3810000" cy="1371600"/>
            <a:chOff x="1295400" y="533400"/>
            <a:chExt cx="3810000" cy="1371600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grpSpPr>
        <p:sp>
          <p:nvSpPr>
            <p:cNvPr id="30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54894" y="914400"/>
              <a:ext cx="2523448" cy="92333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354933" y="2743200"/>
            <a:ext cx="1508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ircle field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52600"/>
            <a:ext cx="2590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 rot="16200000" flipH="1">
            <a:off x="1143000" y="3048000"/>
            <a:ext cx="25908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57400" y="4724400"/>
            <a:ext cx="5876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বৃত্তটির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2483162" y="3048000"/>
            <a:ext cx="1860238" cy="2464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0" y="5207000"/>
            <a:ext cx="9144000" cy="2108200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1981200"/>
              <a:gd name="connsiteX1" fmla="*/ 9144000 w 9144000"/>
              <a:gd name="connsiteY1" fmla="*/ 990600 h 1981200"/>
              <a:gd name="connsiteX2" fmla="*/ 9144000 w 9144000"/>
              <a:gd name="connsiteY2" fmla="*/ 1981200 h 1981200"/>
              <a:gd name="connsiteX3" fmla="*/ 0 w 9144000"/>
              <a:gd name="connsiteY3" fmla="*/ 1981200 h 1981200"/>
              <a:gd name="connsiteX4" fmla="*/ 0 w 9144000"/>
              <a:gd name="connsiteY4" fmla="*/ 0 h 19812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108200"/>
              <a:gd name="connsiteX1" fmla="*/ 9144000 w 9144000"/>
              <a:gd name="connsiteY1" fmla="*/ 685800 h 2108200"/>
              <a:gd name="connsiteX2" fmla="*/ 9144000 w 9144000"/>
              <a:gd name="connsiteY2" fmla="*/ 1676400 h 2108200"/>
              <a:gd name="connsiteX3" fmla="*/ 0 w 9144000"/>
              <a:gd name="connsiteY3" fmla="*/ 1676400 h 2108200"/>
              <a:gd name="connsiteX4" fmla="*/ 0 w 91440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108200">
                <a:moveTo>
                  <a:pt x="0" y="0"/>
                </a:moveTo>
                <a:cubicBezTo>
                  <a:pt x="1885950" y="673100"/>
                  <a:pt x="2914650" y="2108200"/>
                  <a:pt x="9144000" y="685800"/>
                </a:cubicBezTo>
                <a:lnTo>
                  <a:pt x="91440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533400"/>
            <a:ext cx="9144000" cy="1371600"/>
          </a:xfrm>
          <a:prstGeom prst="rect">
            <a:avLst/>
          </a:prstGeom>
          <a:gradFill flip="none" rotWithShape="1">
            <a:gsLst>
              <a:gs pos="20000">
                <a:schemeClr val="bg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3"/>
          <p:cNvGrpSpPr/>
          <p:nvPr/>
        </p:nvGrpSpPr>
        <p:grpSpPr>
          <a:xfrm>
            <a:off x="2667000" y="609600"/>
            <a:ext cx="3810000" cy="1066800"/>
            <a:chOff x="1295400" y="533400"/>
            <a:chExt cx="3810000" cy="1371600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1"/>
              </a:gs>
            </a:gsLst>
            <a:lin ang="5400000" scaled="0"/>
          </a:gradFill>
        </p:grpSpPr>
        <p:sp>
          <p:nvSpPr>
            <p:cNvPr id="9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14062" y="619890"/>
              <a:ext cx="1824538" cy="118713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19200" y="2514600"/>
            <a:ext cx="2757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Symbol"/>
              </a:rPr>
              <a:t>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3352800"/>
            <a:ext cx="4315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Symbol"/>
              </a:rPr>
              <a:t>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4267200"/>
            <a:ext cx="6069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0" y="5207000"/>
            <a:ext cx="9144000" cy="2108200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1981200"/>
              <a:gd name="connsiteX1" fmla="*/ 9144000 w 9144000"/>
              <a:gd name="connsiteY1" fmla="*/ 990600 h 1981200"/>
              <a:gd name="connsiteX2" fmla="*/ 9144000 w 9144000"/>
              <a:gd name="connsiteY2" fmla="*/ 1981200 h 1981200"/>
              <a:gd name="connsiteX3" fmla="*/ 0 w 9144000"/>
              <a:gd name="connsiteY3" fmla="*/ 1981200 h 1981200"/>
              <a:gd name="connsiteX4" fmla="*/ 0 w 9144000"/>
              <a:gd name="connsiteY4" fmla="*/ 0 h 19812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108200"/>
              <a:gd name="connsiteX1" fmla="*/ 9144000 w 9144000"/>
              <a:gd name="connsiteY1" fmla="*/ 685800 h 2108200"/>
              <a:gd name="connsiteX2" fmla="*/ 9144000 w 9144000"/>
              <a:gd name="connsiteY2" fmla="*/ 1676400 h 2108200"/>
              <a:gd name="connsiteX3" fmla="*/ 0 w 9144000"/>
              <a:gd name="connsiteY3" fmla="*/ 1676400 h 2108200"/>
              <a:gd name="connsiteX4" fmla="*/ 0 w 91440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108200">
                <a:moveTo>
                  <a:pt x="0" y="0"/>
                </a:moveTo>
                <a:cubicBezTo>
                  <a:pt x="1885950" y="673100"/>
                  <a:pt x="2914650" y="2108200"/>
                  <a:pt x="9144000" y="685800"/>
                </a:cubicBezTo>
                <a:lnTo>
                  <a:pt x="91440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381000"/>
            <a:ext cx="9144000" cy="1371600"/>
          </a:xfrm>
          <a:prstGeom prst="rect">
            <a:avLst/>
          </a:prstGeom>
          <a:gradFill flip="none" rotWithShape="1">
            <a:gsLst>
              <a:gs pos="20000">
                <a:schemeClr val="bg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3"/>
          <p:cNvGrpSpPr/>
          <p:nvPr/>
        </p:nvGrpSpPr>
        <p:grpSpPr>
          <a:xfrm>
            <a:off x="2667000" y="381000"/>
            <a:ext cx="3810000" cy="1371600"/>
            <a:chOff x="1295400" y="533400"/>
            <a:chExt cx="3810000" cy="1371600"/>
          </a:xfrm>
          <a:gradFill>
            <a:gsLst>
              <a:gs pos="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8000">
                <a:schemeClr val="bg1">
                  <a:lumMod val="6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4894" y="676870"/>
              <a:ext cx="2626040" cy="92333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59447" y="2895600"/>
            <a:ext cx="66367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ব্যাস্যার্ধের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বৃত্তক্ষেত্রটির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2057400"/>
            <a:ext cx="7505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Thank you all</a:t>
            </a:r>
            <a:endParaRPr lang="en-US" sz="9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5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1600200"/>
            <a:ext cx="3111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*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590800"/>
            <a:ext cx="6715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ষষ্ঠদশ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heedMina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453" y="1295400"/>
            <a:ext cx="6117094" cy="44196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0" y="5207000"/>
            <a:ext cx="9144000" cy="2108200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1981200"/>
              <a:gd name="connsiteX1" fmla="*/ 9144000 w 9144000"/>
              <a:gd name="connsiteY1" fmla="*/ 990600 h 1981200"/>
              <a:gd name="connsiteX2" fmla="*/ 9144000 w 9144000"/>
              <a:gd name="connsiteY2" fmla="*/ 1981200 h 1981200"/>
              <a:gd name="connsiteX3" fmla="*/ 0 w 9144000"/>
              <a:gd name="connsiteY3" fmla="*/ 1981200 h 1981200"/>
              <a:gd name="connsiteX4" fmla="*/ 0 w 9144000"/>
              <a:gd name="connsiteY4" fmla="*/ 0 h 19812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108200"/>
              <a:gd name="connsiteX1" fmla="*/ 9144000 w 9144000"/>
              <a:gd name="connsiteY1" fmla="*/ 685800 h 2108200"/>
              <a:gd name="connsiteX2" fmla="*/ 9144000 w 9144000"/>
              <a:gd name="connsiteY2" fmla="*/ 1676400 h 2108200"/>
              <a:gd name="connsiteX3" fmla="*/ 0 w 9144000"/>
              <a:gd name="connsiteY3" fmla="*/ 1676400 h 2108200"/>
              <a:gd name="connsiteX4" fmla="*/ 0 w 91440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108200">
                <a:moveTo>
                  <a:pt x="0" y="0"/>
                </a:moveTo>
                <a:cubicBezTo>
                  <a:pt x="1885950" y="673100"/>
                  <a:pt x="2914650" y="2108200"/>
                  <a:pt x="9144000" y="685800"/>
                </a:cubicBezTo>
                <a:lnTo>
                  <a:pt x="91440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7510" y="457200"/>
            <a:ext cx="7704353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শহীদমিনারে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সূর্যটির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কীরুপ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5207000"/>
            <a:ext cx="9144000" cy="2108200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1981200"/>
              <a:gd name="connsiteX1" fmla="*/ 9144000 w 9144000"/>
              <a:gd name="connsiteY1" fmla="*/ 990600 h 1981200"/>
              <a:gd name="connsiteX2" fmla="*/ 9144000 w 9144000"/>
              <a:gd name="connsiteY2" fmla="*/ 1981200 h 1981200"/>
              <a:gd name="connsiteX3" fmla="*/ 0 w 9144000"/>
              <a:gd name="connsiteY3" fmla="*/ 1981200 h 1981200"/>
              <a:gd name="connsiteX4" fmla="*/ 0 w 9144000"/>
              <a:gd name="connsiteY4" fmla="*/ 0 h 19812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108200"/>
              <a:gd name="connsiteX1" fmla="*/ 9144000 w 9144000"/>
              <a:gd name="connsiteY1" fmla="*/ 685800 h 2108200"/>
              <a:gd name="connsiteX2" fmla="*/ 9144000 w 9144000"/>
              <a:gd name="connsiteY2" fmla="*/ 1676400 h 2108200"/>
              <a:gd name="connsiteX3" fmla="*/ 0 w 9144000"/>
              <a:gd name="connsiteY3" fmla="*/ 1676400 h 2108200"/>
              <a:gd name="connsiteX4" fmla="*/ 0 w 91440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108200">
                <a:moveTo>
                  <a:pt x="0" y="0"/>
                </a:moveTo>
                <a:cubicBezTo>
                  <a:pt x="1885950" y="673100"/>
                  <a:pt x="2914650" y="2108200"/>
                  <a:pt x="9144000" y="685800"/>
                </a:cubicBezTo>
                <a:lnTo>
                  <a:pt x="91440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67000" y="2209800"/>
            <a:ext cx="3962400" cy="3962400"/>
            <a:chOff x="2667000" y="1828800"/>
            <a:chExt cx="3962400" cy="3962400"/>
          </a:xfrm>
        </p:grpSpPr>
        <p:sp>
          <p:nvSpPr>
            <p:cNvPr id="6" name="Flowchart: Or 5"/>
            <p:cNvSpPr/>
            <p:nvPr/>
          </p:nvSpPr>
          <p:spPr>
            <a:xfrm>
              <a:off x="2667000" y="1828800"/>
              <a:ext cx="3962400" cy="3962400"/>
            </a:xfrm>
            <a:prstGeom prst="flowChartOr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ie 6"/>
            <p:cNvSpPr/>
            <p:nvPr/>
          </p:nvSpPr>
          <p:spPr>
            <a:xfrm>
              <a:off x="2781300" y="1962150"/>
              <a:ext cx="3794760" cy="3794760"/>
            </a:xfrm>
            <a:prstGeom prst="pie">
              <a:avLst>
                <a:gd name="adj1" fmla="val 0"/>
                <a:gd name="adj2" fmla="val 5438597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Pie 7"/>
            <p:cNvSpPr/>
            <p:nvPr/>
          </p:nvSpPr>
          <p:spPr>
            <a:xfrm rot="5400000">
              <a:off x="2724150" y="1958340"/>
              <a:ext cx="3794760" cy="3794760"/>
            </a:xfrm>
            <a:prstGeom prst="pie">
              <a:avLst>
                <a:gd name="adj1" fmla="val 0"/>
                <a:gd name="adj2" fmla="val 5438597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Pie 8"/>
            <p:cNvSpPr/>
            <p:nvPr/>
          </p:nvSpPr>
          <p:spPr>
            <a:xfrm rot="16200000" flipV="1">
              <a:off x="2724150" y="1885951"/>
              <a:ext cx="3794760" cy="3794760"/>
            </a:xfrm>
            <a:prstGeom prst="pie">
              <a:avLst>
                <a:gd name="adj1" fmla="val 0"/>
                <a:gd name="adj2" fmla="val 5438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Pie 9"/>
            <p:cNvSpPr/>
            <p:nvPr/>
          </p:nvSpPr>
          <p:spPr>
            <a:xfrm flipV="1">
              <a:off x="2800350" y="1882140"/>
              <a:ext cx="3794760" cy="3794760"/>
            </a:xfrm>
            <a:prstGeom prst="pie">
              <a:avLst>
                <a:gd name="adj1" fmla="val 0"/>
                <a:gd name="adj2" fmla="val 543859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30929" y="457200"/>
            <a:ext cx="4350871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207000"/>
            <a:ext cx="9144000" cy="2108200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1981200"/>
              <a:gd name="connsiteX1" fmla="*/ 9144000 w 9144000"/>
              <a:gd name="connsiteY1" fmla="*/ 990600 h 1981200"/>
              <a:gd name="connsiteX2" fmla="*/ 9144000 w 9144000"/>
              <a:gd name="connsiteY2" fmla="*/ 1981200 h 1981200"/>
              <a:gd name="connsiteX3" fmla="*/ 0 w 9144000"/>
              <a:gd name="connsiteY3" fmla="*/ 1981200 h 1981200"/>
              <a:gd name="connsiteX4" fmla="*/ 0 w 9144000"/>
              <a:gd name="connsiteY4" fmla="*/ 0 h 19812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108200"/>
              <a:gd name="connsiteX1" fmla="*/ 9144000 w 9144000"/>
              <a:gd name="connsiteY1" fmla="*/ 685800 h 2108200"/>
              <a:gd name="connsiteX2" fmla="*/ 9144000 w 9144000"/>
              <a:gd name="connsiteY2" fmla="*/ 1676400 h 2108200"/>
              <a:gd name="connsiteX3" fmla="*/ 0 w 9144000"/>
              <a:gd name="connsiteY3" fmla="*/ 1676400 h 2108200"/>
              <a:gd name="connsiteX4" fmla="*/ 0 w 91440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108200">
                <a:moveTo>
                  <a:pt x="0" y="0"/>
                </a:moveTo>
                <a:cubicBezTo>
                  <a:pt x="1885950" y="673100"/>
                  <a:pt x="2914650" y="2108200"/>
                  <a:pt x="9144000" y="685800"/>
                </a:cubicBezTo>
                <a:lnTo>
                  <a:pt x="91440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0" y="53340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690816" y="2061411"/>
            <a:ext cx="345158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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90816" y="4343400"/>
            <a:ext cx="7016664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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বৃত্তাকার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ক্ষেত্রের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ক্ষেত্রফল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এবং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পরিধি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নির্ণয়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2667000" y="533400"/>
            <a:ext cx="3810000" cy="1371600"/>
            <a:chOff x="1295400" y="533400"/>
            <a:chExt cx="3810000" cy="1371600"/>
          </a:xfrm>
        </p:grpSpPr>
        <p:sp>
          <p:nvSpPr>
            <p:cNvPr id="82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adFill flip="none" rotWithShape="1">
              <a:gsLst>
                <a:gs pos="82000">
                  <a:schemeClr val="bg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4894" y="914400"/>
              <a:ext cx="22910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শিখন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90816" y="2823411"/>
            <a:ext cx="509947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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পাই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(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)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এর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ধারণা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ব্যাখ্যা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0816" y="3558462"/>
            <a:ext cx="639578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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বৃত্তের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পরিধি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ও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ক্ষেত্রফলের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নির্ণয়ের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সূত্র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বলতে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বৃত্তের</a:t>
            </a:r>
            <a:r>
              <a:rPr lang="en-US" sz="9600" dirty="0" smtClean="0"/>
              <a:t> </a:t>
            </a:r>
            <a:r>
              <a:rPr lang="en-US" sz="9600" dirty="0" err="1" smtClean="0"/>
              <a:t>বক্ররেখার</a:t>
            </a:r>
            <a:r>
              <a:rPr lang="en-US" sz="9600" dirty="0" smtClean="0"/>
              <a:t> </a:t>
            </a:r>
            <a:r>
              <a:rPr lang="en-US" sz="9600" dirty="0" err="1" smtClean="0"/>
              <a:t>সম্পূর্ণ</a:t>
            </a:r>
            <a:r>
              <a:rPr lang="en-US" sz="9600" dirty="0" smtClean="0"/>
              <a:t> </a:t>
            </a:r>
            <a:r>
              <a:rPr lang="en-US" sz="9600" dirty="0" err="1" smtClean="0"/>
              <a:t>দৈর্ঘ্যকে</a:t>
            </a:r>
            <a:r>
              <a:rPr lang="en-US" sz="9600" dirty="0" smtClean="0"/>
              <a:t> </a:t>
            </a:r>
            <a:r>
              <a:rPr lang="en-US" sz="9600" dirty="0" err="1" smtClean="0"/>
              <a:t>পরিধি</a:t>
            </a:r>
            <a:r>
              <a:rPr lang="en-US" sz="9600" dirty="0" smtClean="0"/>
              <a:t> </a:t>
            </a:r>
            <a:r>
              <a:rPr lang="en-US" sz="9600" dirty="0" err="1" smtClean="0"/>
              <a:t>বলে</a:t>
            </a:r>
            <a:r>
              <a:rPr lang="en-US" sz="9600" dirty="0" smtClean="0"/>
              <a:t>।</a:t>
            </a:r>
            <a:endParaRPr lang="en-US" sz="9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75593" y="441434"/>
            <a:ext cx="830579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বৃত্তের</a:t>
            </a:r>
            <a:r>
              <a:rPr lang="en-US" sz="8000" dirty="0" smtClean="0"/>
              <a:t> </a:t>
            </a:r>
            <a:r>
              <a:rPr lang="en-US" sz="8000" dirty="0" err="1" smtClean="0"/>
              <a:t>পরিধির</a:t>
            </a:r>
            <a:r>
              <a:rPr lang="en-US" sz="8000" dirty="0" smtClean="0"/>
              <a:t> </a:t>
            </a:r>
            <a:r>
              <a:rPr lang="en-US" sz="8000" dirty="0" err="1" smtClean="0"/>
              <a:t>যে</a:t>
            </a:r>
            <a:r>
              <a:rPr lang="en-US" sz="8000" dirty="0" smtClean="0"/>
              <a:t> </a:t>
            </a:r>
            <a:r>
              <a:rPr lang="en-US" sz="8000" dirty="0" err="1" smtClean="0"/>
              <a:t>কোনো</a:t>
            </a:r>
            <a:r>
              <a:rPr lang="en-US" sz="8000" dirty="0" smtClean="0"/>
              <a:t> </a:t>
            </a:r>
            <a:r>
              <a:rPr lang="en-US" sz="8000" dirty="0" err="1" smtClean="0"/>
              <a:t>দুই</a:t>
            </a:r>
            <a:r>
              <a:rPr lang="en-US" sz="8000" dirty="0" smtClean="0"/>
              <a:t> </a:t>
            </a:r>
            <a:r>
              <a:rPr lang="en-US" sz="8000" dirty="0" err="1" smtClean="0"/>
              <a:t>বিন্দুর</a:t>
            </a:r>
            <a:r>
              <a:rPr lang="en-US" sz="8000" dirty="0" smtClean="0"/>
              <a:t> </a:t>
            </a:r>
            <a:r>
              <a:rPr lang="en-US" sz="8000" dirty="0" err="1" smtClean="0"/>
              <a:t>সংযোজক</a:t>
            </a:r>
            <a:r>
              <a:rPr lang="en-US" sz="8000" dirty="0" smtClean="0"/>
              <a:t> </a:t>
            </a:r>
            <a:r>
              <a:rPr lang="en-US" sz="8000" dirty="0" err="1" smtClean="0"/>
              <a:t>রেখাংশ</a:t>
            </a:r>
            <a:r>
              <a:rPr lang="en-US" sz="8000" dirty="0" smtClean="0"/>
              <a:t> </a:t>
            </a:r>
            <a:r>
              <a:rPr lang="en-US" sz="8000" dirty="0" err="1" smtClean="0"/>
              <a:t>যা</a:t>
            </a:r>
            <a:endParaRPr lang="en-US" sz="8000" dirty="0" smtClean="0"/>
          </a:p>
          <a:p>
            <a:r>
              <a:rPr lang="en-US" sz="8000" dirty="0" err="1" smtClean="0"/>
              <a:t>কেন্দ্রগামী</a:t>
            </a:r>
            <a:r>
              <a:rPr lang="en-US" sz="8000" dirty="0" smtClean="0"/>
              <a:t> </a:t>
            </a:r>
            <a:r>
              <a:rPr lang="en-US" sz="8000" dirty="0" err="1" smtClean="0"/>
              <a:t>তাকে</a:t>
            </a:r>
            <a:r>
              <a:rPr lang="en-US" sz="8000" dirty="0" smtClean="0"/>
              <a:t> </a:t>
            </a:r>
            <a:r>
              <a:rPr lang="en-US" sz="8000" dirty="0" err="1" smtClean="0"/>
              <a:t>ব্যাস</a:t>
            </a:r>
            <a:r>
              <a:rPr lang="en-US" sz="8000" dirty="0" smtClean="0"/>
              <a:t> </a:t>
            </a:r>
            <a:r>
              <a:rPr lang="en-US" sz="8000" dirty="0" err="1" smtClean="0"/>
              <a:t>বলে</a:t>
            </a:r>
            <a:r>
              <a:rPr lang="en-US" sz="8000" dirty="0" smtClean="0"/>
              <a:t>।</a:t>
            </a:r>
            <a:endParaRPr lang="en-US" sz="8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-4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7315200" cy="4114800"/>
          </a:xfrm>
          <a:prstGeom prst="rect">
            <a:avLst/>
          </a:prstGeom>
        </p:spPr>
      </p:pic>
      <p:pic>
        <p:nvPicPr>
          <p:cNvPr id="3" name="Picture 2" descr="vlcsnap-2013-05-06-14h45m35s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72" y="1295400"/>
            <a:ext cx="7315200" cy="4114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0115" y="352926"/>
            <a:ext cx="464903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207000"/>
            <a:ext cx="9144000" cy="2108200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1981200"/>
              <a:gd name="connsiteX1" fmla="*/ 9144000 w 9144000"/>
              <a:gd name="connsiteY1" fmla="*/ 990600 h 1981200"/>
              <a:gd name="connsiteX2" fmla="*/ 9144000 w 9144000"/>
              <a:gd name="connsiteY2" fmla="*/ 1981200 h 1981200"/>
              <a:gd name="connsiteX3" fmla="*/ 0 w 9144000"/>
              <a:gd name="connsiteY3" fmla="*/ 1981200 h 1981200"/>
              <a:gd name="connsiteX4" fmla="*/ 0 w 9144000"/>
              <a:gd name="connsiteY4" fmla="*/ 0 h 19812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413000"/>
              <a:gd name="connsiteX1" fmla="*/ 9144000 w 9144000"/>
              <a:gd name="connsiteY1" fmla="*/ 990600 h 2413000"/>
              <a:gd name="connsiteX2" fmla="*/ 9144000 w 9144000"/>
              <a:gd name="connsiteY2" fmla="*/ 1981200 h 2413000"/>
              <a:gd name="connsiteX3" fmla="*/ 0 w 9144000"/>
              <a:gd name="connsiteY3" fmla="*/ 1981200 h 2413000"/>
              <a:gd name="connsiteX4" fmla="*/ 0 w 9144000"/>
              <a:gd name="connsiteY4" fmla="*/ 0 h 2413000"/>
              <a:gd name="connsiteX0" fmla="*/ 0 w 9144000"/>
              <a:gd name="connsiteY0" fmla="*/ 0 h 2108200"/>
              <a:gd name="connsiteX1" fmla="*/ 9144000 w 9144000"/>
              <a:gd name="connsiteY1" fmla="*/ 685800 h 2108200"/>
              <a:gd name="connsiteX2" fmla="*/ 9144000 w 9144000"/>
              <a:gd name="connsiteY2" fmla="*/ 1676400 h 2108200"/>
              <a:gd name="connsiteX3" fmla="*/ 0 w 9144000"/>
              <a:gd name="connsiteY3" fmla="*/ 1676400 h 2108200"/>
              <a:gd name="connsiteX4" fmla="*/ 0 w 91440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108200">
                <a:moveTo>
                  <a:pt x="0" y="0"/>
                </a:moveTo>
                <a:cubicBezTo>
                  <a:pt x="1885950" y="673100"/>
                  <a:pt x="2914650" y="2108200"/>
                  <a:pt x="9144000" y="685800"/>
                </a:cubicBezTo>
                <a:lnTo>
                  <a:pt x="91440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12636" y="2691063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 ৩.১৪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291</Words>
  <Application>Microsoft Office PowerPoint</Application>
  <PresentationFormat>On-screen Show (4:3)</PresentationFormat>
  <Paragraphs>74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Majib</cp:lastModifiedBy>
  <cp:revision>107</cp:revision>
  <dcterms:created xsi:type="dcterms:W3CDTF">2013-05-06T08:04:03Z</dcterms:created>
  <dcterms:modified xsi:type="dcterms:W3CDTF">2017-10-03T19:31:29Z</dcterms:modified>
</cp:coreProperties>
</file>